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320" r:id="rId4"/>
    <p:sldId id="321" r:id="rId5"/>
    <p:sldId id="319" r:id="rId6"/>
    <p:sldId id="322" r:id="rId7"/>
    <p:sldId id="323" r:id="rId8"/>
    <p:sldId id="326" r:id="rId9"/>
    <p:sldId id="324" r:id="rId10"/>
    <p:sldId id="325" r:id="rId11"/>
    <p:sldId id="327" r:id="rId12"/>
    <p:sldId id="328" r:id="rId13"/>
    <p:sldId id="329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30" r:id="rId23"/>
    <p:sldId id="331" r:id="rId24"/>
    <p:sldId id="332" r:id="rId25"/>
    <p:sldId id="341" r:id="rId26"/>
    <p:sldId id="342" r:id="rId27"/>
  </p:sldIdLst>
  <p:sldSz cx="9144000" cy="6858000" type="screen4x3"/>
  <p:notesSz cx="6858000" cy="9144000"/>
  <p:embeddedFontLst>
    <p:embeddedFont>
      <p:font typeface="Merriweather Sans" charset="0"/>
      <p:regular r:id="rId29"/>
      <p:bold r:id="rId30"/>
      <p:italic r:id="rId31"/>
      <p:boldItalic r:id="rId32"/>
    </p:embeddedFont>
    <p:embeddedFont>
      <p:font typeface="Georgia" pitchFamily="18" charset="0"/>
      <p:regular r:id="rId33"/>
      <p:bold r:id="rId34"/>
      <p:italic r:id="rId35"/>
      <p:boldItalic r:id="rId36"/>
    </p:embeddedFont>
    <p:embeddedFont>
      <p:font typeface="Trebuchet MS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4" roundtripDataSignature="AMtx7mhkyMXCI8VRZmH4ZjZJ/WnZ2IO8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40449D-EE59-4817-915E-6E1AD8AF0CB5}">
  <a:tblStyle styleId="{B840449D-EE59-4817-915E-6E1AD8AF0CB5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4C7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90" d="100"/>
          <a:sy n="90" d="100"/>
        </p:scale>
        <p:origin x="-7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86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x">
  <p:cSld name="TITLE_AND_BODY">
    <p:bg>
      <p:bgPr>
        <a:solidFill>
          <a:srgbClr val="F4F4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6"/>
          <p:cNvSpPr txBox="1">
            <a:spLocks noGrp="1"/>
          </p:cNvSpPr>
          <p:nvPr>
            <p:ph type="sldNum" idx="12"/>
          </p:nvPr>
        </p:nvSpPr>
        <p:spPr>
          <a:xfrm>
            <a:off x="6312016" y="5503577"/>
            <a:ext cx="241191" cy="24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7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7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" name="Google Shape;14;p87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5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5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5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"/>
          <p:cNvGrpSpPr/>
          <p:nvPr/>
        </p:nvGrpSpPr>
        <p:grpSpPr>
          <a:xfrm>
            <a:off x="0" y="21861"/>
            <a:ext cx="2345792" cy="6836139"/>
            <a:chOff x="0" y="-1"/>
            <a:chExt cx="2345790" cy="6836138"/>
          </a:xfrm>
        </p:grpSpPr>
        <p:sp>
          <p:nvSpPr>
            <p:cNvPr id="26" name="Google Shape;26;p1"/>
            <p:cNvSpPr/>
            <p:nvPr/>
          </p:nvSpPr>
          <p:spPr>
            <a:xfrm>
              <a:off x="0" y="-1"/>
              <a:ext cx="2343612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" name="Google Shape;27;p1"/>
            <p:cNvSpPr txBox="1"/>
            <p:nvPr/>
          </p:nvSpPr>
          <p:spPr>
            <a:xfrm>
              <a:off x="182915" y="2702050"/>
              <a:ext cx="2162875" cy="1454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34300" rIns="34300" bIns="343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800" b="1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800" b="1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  <p:cxnSp>
        <p:nvCxnSpPr>
          <p:cNvPr id="28" name="Google Shape;28;p1"/>
          <p:cNvCxnSpPr/>
          <p:nvPr/>
        </p:nvCxnSpPr>
        <p:spPr>
          <a:xfrm>
            <a:off x="-5" y="2456434"/>
            <a:ext cx="9153547" cy="1"/>
          </a:xfrm>
          <a:prstGeom prst="straightConnector1">
            <a:avLst/>
          </a:prstGeom>
          <a:noFill/>
          <a:ln w="9525" cap="flat" cmpd="sng">
            <a:solidFill>
              <a:srgbClr val="B7B7B7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1"/>
          <p:cNvSpPr txBox="1"/>
          <p:nvPr/>
        </p:nvSpPr>
        <p:spPr>
          <a:xfrm>
            <a:off x="2242745" y="1527795"/>
            <a:ext cx="68748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eorgia"/>
              <a:buNone/>
            </a:pPr>
            <a:r>
              <a:rPr lang="en-US" sz="4400" b="1" i="0" u="none" strike="noStrike" cap="none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Endocrine system</a:t>
            </a:r>
          </a:p>
          <a:p>
            <a:pPr lvl="0" algn="ctr">
              <a:buClr>
                <a:srgbClr val="002060"/>
              </a:buClr>
              <a:buSzPts val="4400"/>
            </a:pPr>
            <a:r>
              <a:rPr lang="en-US" sz="32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Overview of</a:t>
            </a:r>
            <a:r>
              <a:rPr lang="en-US" sz="32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Endocrine </a:t>
            </a:r>
            <a:r>
              <a:rPr lang="en-US" sz="32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system</a:t>
            </a:r>
            <a:endParaRPr sz="3200" b="1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" name="Google Shape;30;p1" descr="imag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02" y="1215423"/>
            <a:ext cx="1227553" cy="106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Qh_jdIALH524CoLc9rRsTDO_g9aVzPRZENPsyee4jfq94CTURoiulahY0b8c8WCMhTS566X4=w16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2079529" cy="7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4378"/>
            <a:ext cx="3168352" cy="29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20604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Hypothalamus 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Pituitary Gland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712968" cy="583264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just"/>
            <a:r>
              <a:rPr lang="en-US" sz="3200" dirty="0" smtClean="0">
                <a:latin typeface="Georgia" pitchFamily="18" charset="0"/>
              </a:rPr>
              <a:t>The </a:t>
            </a:r>
            <a:r>
              <a:rPr lang="en-US" sz="3200" dirty="0">
                <a:latin typeface="Georgia" pitchFamily="18" charset="0"/>
              </a:rPr>
              <a:t>hypothalamus, shaped like a flattened funnel, forms the </a:t>
            </a:r>
            <a:r>
              <a:rPr lang="en-US" sz="3200" dirty="0" smtClean="0">
                <a:latin typeface="Georgia" pitchFamily="18" charset="0"/>
              </a:rPr>
              <a:t>floor and </a:t>
            </a:r>
            <a:r>
              <a:rPr lang="en-US" sz="3200" dirty="0">
                <a:latin typeface="Georgia" pitchFamily="18" charset="0"/>
              </a:rPr>
              <a:t>walls of the third ventricle of the brain; </a:t>
            </a:r>
            <a:endParaRPr lang="en-US" sz="3200" dirty="0" smtClean="0">
              <a:latin typeface="Georgia" pitchFamily="18" charset="0"/>
            </a:endParaRPr>
          </a:p>
          <a:p>
            <a:pPr algn="just"/>
            <a:r>
              <a:rPr lang="en-US" sz="3200" dirty="0" smtClean="0">
                <a:latin typeface="Georgia" pitchFamily="18" charset="0"/>
              </a:rPr>
              <a:t>It regulates water </a:t>
            </a:r>
            <a:r>
              <a:rPr lang="en-US" sz="3200" dirty="0">
                <a:latin typeface="Georgia" pitchFamily="18" charset="0"/>
              </a:rPr>
              <a:t>balance </a:t>
            </a:r>
            <a:r>
              <a:rPr lang="en-US" sz="3200" dirty="0" smtClean="0">
                <a:latin typeface="Georgia" pitchFamily="18" charset="0"/>
              </a:rPr>
              <a:t>and thermoregulation </a:t>
            </a:r>
            <a:r>
              <a:rPr lang="en-US" sz="3200" dirty="0">
                <a:latin typeface="Georgia" pitchFamily="18" charset="0"/>
              </a:rPr>
              <a:t>to sex drive and childbirth. </a:t>
            </a:r>
            <a:endParaRPr lang="en-US" sz="3200" dirty="0" smtClean="0">
              <a:latin typeface="Georgia" pitchFamily="18" charset="0"/>
            </a:endParaRPr>
          </a:p>
          <a:p>
            <a:pPr algn="just"/>
            <a:endParaRPr lang="en-US" sz="3200" dirty="0" smtClean="0">
              <a:latin typeface="Georgia" pitchFamily="18" charset="0"/>
            </a:endParaRPr>
          </a:p>
          <a:p>
            <a:pPr algn="just"/>
            <a:r>
              <a:rPr lang="en-US" sz="3200" dirty="0" smtClean="0">
                <a:latin typeface="Georgia" pitchFamily="18" charset="0"/>
              </a:rPr>
              <a:t>The </a:t>
            </a:r>
            <a:r>
              <a:rPr lang="en-US" sz="3200" dirty="0">
                <a:latin typeface="Georgia" pitchFamily="18" charset="0"/>
              </a:rPr>
              <a:t>pituitary is about 1.3 </a:t>
            </a:r>
            <a:r>
              <a:rPr lang="en-US" sz="3200" dirty="0" smtClean="0">
                <a:latin typeface="Georgia" pitchFamily="18" charset="0"/>
              </a:rPr>
              <a:t>cm;</a:t>
            </a:r>
          </a:p>
          <a:p>
            <a:pPr algn="just"/>
            <a:r>
              <a:rPr lang="en-US" sz="3200" dirty="0" smtClean="0">
                <a:latin typeface="Georgia" pitchFamily="18" charset="0"/>
              </a:rPr>
              <a:t>It </a:t>
            </a:r>
            <a:r>
              <a:rPr lang="en-US" sz="3200" dirty="0">
                <a:latin typeface="Georgia" pitchFamily="18" charset="0"/>
              </a:rPr>
              <a:t>is actually composed of two structures—the </a:t>
            </a:r>
            <a:r>
              <a:rPr lang="en-US" sz="3200" i="1" dirty="0">
                <a:latin typeface="Georgia" pitchFamily="18" charset="0"/>
              </a:rPr>
              <a:t>anterior </a:t>
            </a:r>
            <a:r>
              <a:rPr lang="en-US" sz="3200" dirty="0">
                <a:latin typeface="Georgia" pitchFamily="18" charset="0"/>
              </a:rPr>
              <a:t>and </a:t>
            </a:r>
            <a:r>
              <a:rPr lang="en-US" sz="3200" i="1" dirty="0">
                <a:latin typeface="Georgia" pitchFamily="18" charset="0"/>
              </a:rPr>
              <a:t>posterior </a:t>
            </a:r>
            <a:r>
              <a:rPr lang="en-US" sz="3200" i="1" dirty="0" smtClean="0">
                <a:latin typeface="Georgia" pitchFamily="18" charset="0"/>
              </a:rPr>
              <a:t>pituitary</a:t>
            </a:r>
            <a:endParaRPr lang="en-US" sz="3200" dirty="0">
              <a:latin typeface="Georgia" pitchFamily="18" charset="0"/>
            </a:endParaRPr>
          </a:p>
          <a:p>
            <a:pPr algn="just"/>
            <a:r>
              <a:rPr lang="en-US" sz="3200" dirty="0" smtClean="0">
                <a:latin typeface="Georgia" pitchFamily="18" charset="0"/>
              </a:rPr>
              <a:t>The </a:t>
            </a:r>
            <a:r>
              <a:rPr lang="en-US" sz="3200" b="1" dirty="0">
                <a:latin typeface="Georgia" pitchFamily="18" charset="0"/>
              </a:rPr>
              <a:t>anterior pituitary, </a:t>
            </a:r>
            <a:r>
              <a:rPr lang="en-US" sz="3200" dirty="0" smtClean="0">
                <a:latin typeface="Georgia" pitchFamily="18" charset="0"/>
              </a:rPr>
              <a:t>or </a:t>
            </a:r>
            <a:r>
              <a:rPr lang="en-US" sz="3200" i="1" dirty="0" err="1" smtClean="0">
                <a:latin typeface="Georgia" pitchFamily="18" charset="0"/>
              </a:rPr>
              <a:t>adenohypophysis</a:t>
            </a:r>
            <a:r>
              <a:rPr lang="en-US" sz="3200" i="1" dirty="0" smtClean="0">
                <a:latin typeface="Georgia" pitchFamily="18" charset="0"/>
              </a:rPr>
              <a:t>. </a:t>
            </a:r>
            <a:r>
              <a:rPr lang="en-US" sz="3200" dirty="0" smtClean="0">
                <a:latin typeface="Georgia" pitchFamily="18" charset="0"/>
              </a:rPr>
              <a:t>It has </a:t>
            </a:r>
            <a:r>
              <a:rPr lang="en-US" sz="3200" dirty="0">
                <a:latin typeface="Georgia" pitchFamily="18" charset="0"/>
              </a:rPr>
              <a:t>no nervous connection to the hypothalamus but is linked </a:t>
            </a:r>
            <a:r>
              <a:rPr lang="en-US" sz="3200" dirty="0" smtClean="0">
                <a:latin typeface="Georgia" pitchFamily="18" charset="0"/>
              </a:rPr>
              <a:t>to it </a:t>
            </a:r>
            <a:r>
              <a:rPr lang="en-US" sz="3200" dirty="0">
                <a:latin typeface="Georgia" pitchFamily="18" charset="0"/>
              </a:rPr>
              <a:t>by a complex of blood vessels called the </a:t>
            </a:r>
            <a:r>
              <a:rPr lang="en-US" sz="3200" b="1" dirty="0" err="1">
                <a:latin typeface="Georgia" pitchFamily="18" charset="0"/>
              </a:rPr>
              <a:t>hypophyseal</a:t>
            </a:r>
            <a:r>
              <a:rPr lang="en-US" sz="3200" b="1" dirty="0">
                <a:latin typeface="Georgia" pitchFamily="18" charset="0"/>
              </a:rPr>
              <a:t> </a:t>
            </a:r>
            <a:r>
              <a:rPr lang="en-US" sz="3200" b="1" dirty="0" smtClean="0">
                <a:latin typeface="Georgia" pitchFamily="18" charset="0"/>
              </a:rPr>
              <a:t>portal system</a:t>
            </a:r>
            <a:endParaRPr lang="ru-RU" sz="3200" dirty="0">
              <a:latin typeface="Georgia" pitchFamily="18" charset="0"/>
            </a:endParaRPr>
          </a:p>
          <a:p>
            <a:pPr algn="just"/>
            <a:endParaRPr lang="en-US" sz="3200" dirty="0" smtClean="0">
              <a:latin typeface="Georgia" pitchFamily="18" charset="0"/>
            </a:endParaRPr>
          </a:p>
          <a:p>
            <a:pPr algn="just"/>
            <a:r>
              <a:rPr lang="en-US" sz="3200" dirty="0">
                <a:latin typeface="Georgia" pitchFamily="18" charset="0"/>
              </a:rPr>
              <a:t>The </a:t>
            </a:r>
            <a:r>
              <a:rPr lang="en-US" sz="3200" b="1" dirty="0">
                <a:latin typeface="Georgia" pitchFamily="18" charset="0"/>
              </a:rPr>
              <a:t>posterior pituitary, </a:t>
            </a:r>
            <a:r>
              <a:rPr lang="en-US" sz="3200" dirty="0" smtClean="0">
                <a:latin typeface="Georgia" pitchFamily="18" charset="0"/>
              </a:rPr>
              <a:t>or </a:t>
            </a:r>
            <a:r>
              <a:rPr lang="en-US" sz="3200" i="1" dirty="0" err="1">
                <a:latin typeface="Georgia" pitchFamily="18" charset="0"/>
              </a:rPr>
              <a:t>neurohypophysis</a:t>
            </a:r>
            <a:r>
              <a:rPr lang="en-US" sz="3200" i="1" dirty="0" smtClean="0">
                <a:latin typeface="Georgia" pitchFamily="18" charset="0"/>
              </a:rPr>
              <a:t>,  </a:t>
            </a:r>
            <a:r>
              <a:rPr lang="en-US" sz="3200" dirty="0" smtClean="0">
                <a:latin typeface="Georgia" pitchFamily="18" charset="0"/>
              </a:rPr>
              <a:t>it </a:t>
            </a:r>
            <a:r>
              <a:rPr lang="en-US" sz="3200" dirty="0">
                <a:latin typeface="Georgia" pitchFamily="18" charset="0"/>
              </a:rPr>
              <a:t>is actually nervous tissue </a:t>
            </a:r>
            <a:r>
              <a:rPr lang="en-US" sz="3200" dirty="0" smtClean="0">
                <a:latin typeface="Georgia" pitchFamily="18" charset="0"/>
              </a:rPr>
              <a:t>not </a:t>
            </a:r>
            <a:r>
              <a:rPr lang="en-US" sz="3200" dirty="0">
                <a:latin typeface="Georgia" pitchFamily="18" charset="0"/>
              </a:rPr>
              <a:t>a true gland. Hormones of the posterior pituitary are made </a:t>
            </a:r>
            <a:r>
              <a:rPr lang="en-US" sz="3200" dirty="0" smtClean="0">
                <a:latin typeface="Georgia" pitchFamily="18" charset="0"/>
              </a:rPr>
              <a:t>by certain </a:t>
            </a:r>
            <a:r>
              <a:rPr lang="en-US" sz="3200" dirty="0">
                <a:latin typeface="Georgia" pitchFamily="18" charset="0"/>
              </a:rPr>
              <a:t>neuroendocrine cells in the hypothalamus. Their axons </a:t>
            </a:r>
            <a:r>
              <a:rPr lang="en-US" sz="3200" dirty="0" smtClean="0">
                <a:latin typeface="Georgia" pitchFamily="18" charset="0"/>
              </a:rPr>
              <a:t>pass down </a:t>
            </a:r>
            <a:r>
              <a:rPr lang="en-US" sz="3200" dirty="0">
                <a:latin typeface="Georgia" pitchFamily="18" charset="0"/>
              </a:rPr>
              <a:t>the stalk as a bundle called the </a:t>
            </a:r>
            <a:r>
              <a:rPr lang="en-US" sz="3200" b="1" dirty="0" err="1" smtClean="0">
                <a:latin typeface="Georgia" pitchFamily="18" charset="0"/>
              </a:rPr>
              <a:t>hypothalamo</a:t>
            </a:r>
            <a:r>
              <a:rPr lang="en-US" sz="3200" b="1" dirty="0" smtClean="0">
                <a:latin typeface="Georgia" pitchFamily="18" charset="0"/>
              </a:rPr>
              <a:t>–</a:t>
            </a:r>
            <a:r>
              <a:rPr lang="en-US" sz="3200" b="1" dirty="0" err="1" smtClean="0">
                <a:latin typeface="Georgia" pitchFamily="18" charset="0"/>
              </a:rPr>
              <a:t>hypophyseal</a:t>
            </a:r>
            <a:r>
              <a:rPr lang="en-US" sz="3200" b="1" dirty="0" smtClean="0">
                <a:latin typeface="Georgia" pitchFamily="18" charset="0"/>
              </a:rPr>
              <a:t>  tract </a:t>
            </a:r>
            <a:r>
              <a:rPr lang="en-US" sz="3200" dirty="0">
                <a:latin typeface="Georgia" pitchFamily="18" charset="0"/>
              </a:rPr>
              <a:t>and end in the posterior lobe</a:t>
            </a:r>
          </a:p>
        </p:txBody>
      </p:sp>
    </p:spTree>
    <p:extLst>
      <p:ext uri="{BB962C8B-B14F-4D97-AF65-F5344CB8AC3E}">
        <p14:creationId xmlns:p14="http://schemas.microsoft.com/office/powerpoint/2010/main" val="13849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7056784" cy="595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Georgia" pitchFamily="18" charset="0"/>
              </a:rPr>
              <a:t>Hypothalamic Hormones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08774" cy="4517407"/>
          </a:xfrm>
        </p:spPr>
        <p:txBody>
          <a:bodyPr>
            <a:normAutofit/>
          </a:bodyPr>
          <a:lstStyle/>
          <a:p>
            <a:r>
              <a:rPr lang="en-US" dirty="0"/>
              <a:t>There are eight of these—six to regulate the</a:t>
            </a:r>
            <a:r>
              <a:rPr lang="ru-RU" dirty="0"/>
              <a:t> </a:t>
            </a:r>
            <a:r>
              <a:rPr lang="en-US" dirty="0"/>
              <a:t>anterior pituitary and two that are stored in the posterior pituitary</a:t>
            </a:r>
            <a:r>
              <a:rPr lang="ru-RU" dirty="0"/>
              <a:t> </a:t>
            </a:r>
            <a:r>
              <a:rPr lang="en-US" dirty="0"/>
              <a:t>and released on demand.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696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7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Georgia" pitchFamily="18" charset="0"/>
              </a:rPr>
              <a:t>Pituitary Hormones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12696"/>
            <a:ext cx="8520604" cy="341640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9" y="836712"/>
            <a:ext cx="7924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44583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5112568" cy="640871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Follicle-stimulating hormone (</a:t>
            </a:r>
            <a:r>
              <a:rPr lang="en-US" b="1" dirty="0" smtClean="0"/>
              <a:t>FSH)</a:t>
            </a:r>
            <a:r>
              <a:rPr lang="en-US" dirty="0" smtClean="0"/>
              <a:t>is </a:t>
            </a:r>
            <a:r>
              <a:rPr lang="en-US" dirty="0"/>
              <a:t>secreted </a:t>
            </a:r>
            <a:r>
              <a:rPr lang="en-US" dirty="0" smtClean="0"/>
              <a:t>by</a:t>
            </a:r>
            <a:r>
              <a:rPr lang="ru-RU" dirty="0" smtClean="0"/>
              <a:t> </a:t>
            </a:r>
            <a:r>
              <a:rPr lang="en-US" dirty="0" smtClean="0"/>
              <a:t>pituitary </a:t>
            </a:r>
            <a:r>
              <a:rPr lang="en-US" dirty="0"/>
              <a:t>cells called </a:t>
            </a:r>
            <a:r>
              <a:rPr lang="en-US" i="1" dirty="0" err="1"/>
              <a:t>gonadotropes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In the ovaries, it </a:t>
            </a:r>
            <a:r>
              <a:rPr lang="en-US" dirty="0" smtClean="0"/>
              <a:t>stimulates</a:t>
            </a:r>
            <a:r>
              <a:rPr lang="ru-R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secretion of ovarian sex hormones and the </a:t>
            </a:r>
            <a:r>
              <a:rPr lang="en-US" dirty="0" smtClean="0"/>
              <a:t>development</a:t>
            </a:r>
            <a:r>
              <a:rPr lang="ru-R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bubblelike</a:t>
            </a:r>
            <a:r>
              <a:rPr lang="en-US" dirty="0"/>
              <a:t> </a:t>
            </a:r>
            <a:r>
              <a:rPr lang="en-US" i="1" dirty="0"/>
              <a:t>follicles </a:t>
            </a:r>
            <a:r>
              <a:rPr lang="en-US" dirty="0"/>
              <a:t>that contain the eggs. 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 the</a:t>
            </a:r>
            <a:r>
              <a:rPr lang="ru-RU" dirty="0" smtClean="0"/>
              <a:t> </a:t>
            </a:r>
            <a:r>
              <a:rPr lang="en-US" dirty="0" smtClean="0"/>
              <a:t>testes</a:t>
            </a:r>
            <a:r>
              <a:rPr lang="en-US" dirty="0"/>
              <a:t>, it stimulates sperm production</a:t>
            </a:r>
            <a:r>
              <a:rPr lang="en-US" dirty="0" smtClean="0"/>
              <a:t>.</a:t>
            </a:r>
          </a:p>
          <a:p>
            <a:r>
              <a:rPr lang="en-US" b="1" dirty="0"/>
              <a:t>Luteinizing hormone (</a:t>
            </a:r>
            <a:r>
              <a:rPr lang="en-US" b="1" dirty="0" smtClean="0"/>
              <a:t>LH) </a:t>
            </a:r>
            <a:r>
              <a:rPr lang="en-US" dirty="0" smtClean="0"/>
              <a:t>is secreted </a:t>
            </a:r>
            <a:r>
              <a:rPr lang="en-US" dirty="0"/>
              <a:t>by </a:t>
            </a:r>
            <a:r>
              <a:rPr lang="en-US" dirty="0" smtClean="0"/>
              <a:t>the </a:t>
            </a:r>
            <a:r>
              <a:rPr lang="en-US" dirty="0" err="1" smtClean="0"/>
              <a:t>gonadotropes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females, it stimulates </a:t>
            </a:r>
            <a:r>
              <a:rPr lang="en-US" i="1" dirty="0"/>
              <a:t>ovulation, </a:t>
            </a:r>
            <a:r>
              <a:rPr lang="en-US" dirty="0"/>
              <a:t>the </a:t>
            </a:r>
            <a:r>
              <a:rPr lang="en-US" dirty="0" smtClean="0"/>
              <a:t>release of </a:t>
            </a:r>
            <a:r>
              <a:rPr lang="en-US" dirty="0"/>
              <a:t>an egg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LH </a:t>
            </a:r>
            <a:r>
              <a:rPr lang="en-US" dirty="0" smtClean="0"/>
              <a:t>stimulates </a:t>
            </a:r>
            <a:r>
              <a:rPr lang="en-US" dirty="0"/>
              <a:t>the corpus </a:t>
            </a:r>
            <a:r>
              <a:rPr lang="en-US" dirty="0" err="1"/>
              <a:t>luteum</a:t>
            </a:r>
            <a:r>
              <a:rPr lang="en-US" dirty="0"/>
              <a:t> to secrete</a:t>
            </a:r>
          </a:p>
          <a:p>
            <a:pPr marL="114300" indent="0">
              <a:buNone/>
            </a:pPr>
            <a:r>
              <a:rPr lang="it-IT" dirty="0" smtClean="0"/>
              <a:t>      progesterone.</a:t>
            </a:r>
          </a:p>
          <a:p>
            <a:pPr>
              <a:buFont typeface="Courier New" pitchFamily="49" charset="0"/>
              <a:buChar char="o"/>
            </a:pPr>
            <a:r>
              <a:rPr lang="it-IT" dirty="0" smtClean="0"/>
              <a:t>In </a:t>
            </a:r>
            <a:r>
              <a:rPr lang="it-IT" dirty="0"/>
              <a:t>males</a:t>
            </a:r>
            <a:r>
              <a:rPr lang="it-IT" dirty="0" smtClean="0"/>
              <a:t>, </a:t>
            </a:r>
            <a:r>
              <a:rPr lang="en-US" dirty="0" smtClean="0"/>
              <a:t>LH </a:t>
            </a:r>
            <a:r>
              <a:rPr lang="en-US" dirty="0"/>
              <a:t>stimulates the testes to secrete testosterone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0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729162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5400600" cy="5112568"/>
          </a:xfrm>
        </p:spPr>
        <p:txBody>
          <a:bodyPr>
            <a:normAutofit/>
          </a:bodyPr>
          <a:lstStyle/>
          <a:p>
            <a:r>
              <a:rPr lang="en-US" b="1" dirty="0"/>
              <a:t>Thyroid-stimulating hormone (TSH), </a:t>
            </a:r>
            <a:r>
              <a:rPr lang="en-US" dirty="0"/>
              <a:t>or </a:t>
            </a:r>
            <a:r>
              <a:rPr lang="en-US" b="1" dirty="0" err="1"/>
              <a:t>thyrotropin</a:t>
            </a:r>
            <a:r>
              <a:rPr lang="en-US" b="1" dirty="0"/>
              <a:t>.</a:t>
            </a:r>
          </a:p>
          <a:p>
            <a:r>
              <a:rPr lang="en-US" dirty="0"/>
              <a:t>TSH is secreted by pituitary cells called </a:t>
            </a:r>
            <a:r>
              <a:rPr lang="en-US" i="1" dirty="0" err="1"/>
              <a:t>thyrotropes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stimulates </a:t>
            </a:r>
            <a:r>
              <a:rPr lang="en-US" dirty="0"/>
              <a:t>growth of the thyroid gland and the secretion </a:t>
            </a:r>
            <a:r>
              <a:rPr lang="en-US" dirty="0" smtClean="0"/>
              <a:t>of thyroid hormone</a:t>
            </a:r>
            <a:r>
              <a:rPr lang="en-US" dirty="0"/>
              <a:t> </a:t>
            </a:r>
            <a:r>
              <a:rPr lang="en-US" dirty="0" smtClean="0"/>
              <a:t>(T3, T4,C)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352928" cy="5309495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Adrenocorticotropic hormone (ACTH), </a:t>
            </a:r>
            <a:r>
              <a:rPr lang="en-US" dirty="0"/>
              <a:t>or </a:t>
            </a:r>
            <a:r>
              <a:rPr lang="en-US" b="1" dirty="0" err="1"/>
              <a:t>corticotropin</a:t>
            </a:r>
            <a:r>
              <a:rPr lang="en-US" b="1" dirty="0"/>
              <a:t>.</a:t>
            </a:r>
          </a:p>
          <a:p>
            <a:pPr algn="just"/>
            <a:r>
              <a:rPr lang="en-US" dirty="0"/>
              <a:t>ACTH is secreted by cells called </a:t>
            </a:r>
            <a:r>
              <a:rPr lang="en-US" i="1" dirty="0" err="1"/>
              <a:t>corticotropes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Its target organ is </a:t>
            </a:r>
            <a:r>
              <a:rPr lang="en-US" dirty="0"/>
              <a:t>the adrenal </a:t>
            </a:r>
            <a:r>
              <a:rPr lang="en-US" dirty="0" smtClean="0"/>
              <a:t>cortex.</a:t>
            </a:r>
          </a:p>
          <a:p>
            <a:pPr algn="just"/>
            <a:r>
              <a:rPr lang="en-US" dirty="0" smtClean="0"/>
              <a:t>ACTH </a:t>
            </a:r>
            <a:r>
              <a:rPr lang="en-US" dirty="0"/>
              <a:t>stimulates the cortex to </a:t>
            </a:r>
            <a:r>
              <a:rPr lang="en-US" dirty="0" smtClean="0"/>
              <a:t>secrete hormones </a:t>
            </a:r>
            <a:r>
              <a:rPr lang="en-US" dirty="0"/>
              <a:t>called </a:t>
            </a:r>
            <a:r>
              <a:rPr lang="en-US" i="1" dirty="0"/>
              <a:t>glucocorticoids</a:t>
            </a:r>
            <a:r>
              <a:rPr lang="en-US" dirty="0"/>
              <a:t> (especially </a:t>
            </a:r>
            <a:r>
              <a:rPr lang="en-US" i="1" dirty="0"/>
              <a:t>cortisol</a:t>
            </a:r>
            <a:r>
              <a:rPr lang="en-US" dirty="0"/>
              <a:t>), </a:t>
            </a:r>
            <a:r>
              <a:rPr lang="en-US" dirty="0" smtClean="0"/>
              <a:t>which regulate </a:t>
            </a:r>
            <a:r>
              <a:rPr lang="en-US" dirty="0"/>
              <a:t>glucose, protein, and fat metabolism and are important</a:t>
            </a:r>
          </a:p>
          <a:p>
            <a:pPr marL="114300" indent="0" algn="just">
              <a:buNone/>
            </a:pPr>
            <a:r>
              <a:rPr lang="en-US" dirty="0" smtClean="0"/>
              <a:t>    in </a:t>
            </a:r>
            <a:r>
              <a:rPr lang="en-US" dirty="0"/>
              <a:t>the body’s response to stress.</a:t>
            </a:r>
            <a:endParaRPr lang="ru-RU" dirty="0"/>
          </a:p>
        </p:txBody>
      </p:sp>
      <p:sp>
        <p:nvSpPr>
          <p:cNvPr id="4" name="AutoShape 2" descr="ACTH (Adrenocorticotropic Hormone), Cushing's Syndrome – Labpedi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520604" cy="3416404"/>
          </a:xfrm>
        </p:spPr>
        <p:txBody>
          <a:bodyPr>
            <a:normAutofit/>
          </a:bodyPr>
          <a:lstStyle/>
          <a:p>
            <a:r>
              <a:rPr lang="en-US" b="1" dirty="0" smtClean="0"/>
              <a:t>Prolactin</a:t>
            </a:r>
            <a:r>
              <a:rPr lang="en-US" dirty="0" smtClean="0"/>
              <a:t> </a:t>
            </a:r>
            <a:r>
              <a:rPr lang="en-US" b="1" dirty="0"/>
              <a:t>(PRL</a:t>
            </a:r>
            <a:r>
              <a:rPr lang="en-US" b="1" dirty="0" smtClean="0"/>
              <a:t>) </a:t>
            </a:r>
            <a:r>
              <a:rPr lang="en-US" dirty="0" smtClean="0"/>
              <a:t>is </a:t>
            </a:r>
            <a:r>
              <a:rPr lang="en-US" dirty="0"/>
              <a:t>secreted by pituitary cells </a:t>
            </a:r>
            <a:r>
              <a:rPr lang="en-US" dirty="0" smtClean="0"/>
              <a:t>called </a:t>
            </a:r>
            <a:r>
              <a:rPr lang="en-US" i="1" dirty="0" err="1" smtClean="0"/>
              <a:t>lactotropes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mammotropes</a:t>
            </a:r>
            <a:r>
              <a:rPr lang="en-US" i="1" dirty="0"/>
              <a:t>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pregnancy</a:t>
            </a:r>
            <a:r>
              <a:rPr lang="en-US" dirty="0" smtClean="0"/>
              <a:t>, the </a:t>
            </a:r>
            <a:r>
              <a:rPr lang="en-US" dirty="0" err="1"/>
              <a:t>lactotropes</a:t>
            </a:r>
            <a:r>
              <a:rPr lang="en-US" dirty="0"/>
              <a:t> increase greatly in size and number, and </a:t>
            </a:r>
            <a:r>
              <a:rPr lang="en-US" dirty="0" smtClean="0"/>
              <a:t>PRL secretion </a:t>
            </a:r>
            <a:r>
              <a:rPr lang="en-US" dirty="0"/>
              <a:t>rises proportionately, but it has no effect on </a:t>
            </a:r>
            <a:r>
              <a:rPr lang="en-US" dirty="0" smtClean="0"/>
              <a:t>the mammary </a:t>
            </a:r>
            <a:r>
              <a:rPr lang="en-US" dirty="0"/>
              <a:t>glands until after a woman gives birth. Then, </a:t>
            </a:r>
            <a:r>
              <a:rPr lang="en-US" dirty="0" smtClean="0"/>
              <a:t>it stimulates </a:t>
            </a:r>
            <a:r>
              <a:rPr lang="en-US" dirty="0"/>
              <a:t>them to synthesize milk.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Growth hormone (GH), </a:t>
            </a:r>
            <a:r>
              <a:rPr lang="en-US" dirty="0"/>
              <a:t>or </a:t>
            </a:r>
            <a:r>
              <a:rPr lang="en-US" b="1" dirty="0" err="1"/>
              <a:t>somatotropin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GH </a:t>
            </a:r>
            <a:r>
              <a:rPr lang="en-US" dirty="0"/>
              <a:t>is </a:t>
            </a:r>
            <a:r>
              <a:rPr lang="en-US" dirty="0" smtClean="0"/>
              <a:t>secreted by </a:t>
            </a:r>
            <a:r>
              <a:rPr lang="en-US" i="1" dirty="0" err="1" smtClean="0"/>
              <a:t>somatotropes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general effect of GH </a:t>
            </a:r>
            <a:r>
              <a:rPr lang="en-US" dirty="0" smtClean="0"/>
              <a:t>is to </a:t>
            </a:r>
            <a:r>
              <a:rPr lang="en-US" dirty="0"/>
              <a:t>stimulate mitosis and cellular differentiation and thus </a:t>
            </a:r>
            <a:r>
              <a:rPr lang="en-US" dirty="0" smtClean="0"/>
              <a:t>to promote </a:t>
            </a:r>
            <a:r>
              <a:rPr lang="en-US" dirty="0"/>
              <a:t>tissue growth throughout the body.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08774" cy="5472608"/>
          </a:xfrm>
        </p:spPr>
        <p:txBody>
          <a:bodyPr>
            <a:normAutofit/>
          </a:bodyPr>
          <a:lstStyle/>
          <a:p>
            <a:r>
              <a:rPr lang="en-US" b="1" dirty="0"/>
              <a:t>Antidiuretic hormone (ADH). </a:t>
            </a:r>
            <a:endParaRPr lang="en-US" b="1" dirty="0" smtClean="0"/>
          </a:p>
          <a:p>
            <a:r>
              <a:rPr lang="en-US" dirty="0" smtClean="0"/>
              <a:t>ADH </a:t>
            </a:r>
            <a:r>
              <a:rPr lang="en-US" dirty="0"/>
              <a:t>increases water </a:t>
            </a:r>
            <a:r>
              <a:rPr lang="en-US" dirty="0" smtClean="0"/>
              <a:t>retention by </a:t>
            </a:r>
            <a:r>
              <a:rPr lang="en-US" dirty="0"/>
              <a:t>the kidneys, reduces urine volume, and helps </a:t>
            </a:r>
            <a:r>
              <a:rPr lang="en-US" dirty="0" smtClean="0"/>
              <a:t>prevent dehydration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ADH </a:t>
            </a:r>
            <a:r>
              <a:rPr lang="en-US" dirty="0"/>
              <a:t>also functions as a brain </a:t>
            </a:r>
            <a:r>
              <a:rPr lang="en-US" dirty="0" smtClean="0"/>
              <a:t>neurotransmitter and </a:t>
            </a:r>
            <a:r>
              <a:rPr lang="en-US" dirty="0"/>
              <a:t>is usually called </a:t>
            </a:r>
            <a:r>
              <a:rPr lang="en-US" i="1" dirty="0"/>
              <a:t>arginine vasopressin (</a:t>
            </a:r>
            <a:r>
              <a:rPr lang="en-US" i="1" dirty="0" smtClean="0"/>
              <a:t>AVP). </a:t>
            </a:r>
          </a:p>
          <a:p>
            <a:r>
              <a:rPr lang="en-US" b="1" dirty="0"/>
              <a:t>Oxytocin (</a:t>
            </a:r>
            <a:r>
              <a:rPr lang="en-US" b="1" dirty="0" smtClean="0"/>
              <a:t>OT) </a:t>
            </a:r>
            <a:r>
              <a:rPr lang="en-US" dirty="0" smtClean="0"/>
              <a:t>has </a:t>
            </a:r>
            <a:r>
              <a:rPr lang="en-US" dirty="0"/>
              <a:t>a variety of reproductive </a:t>
            </a: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3"/>
          <p:cNvSpPr txBox="1">
            <a:spLocks noGrp="1"/>
          </p:cNvSpPr>
          <p:nvPr>
            <p:ph type="title"/>
          </p:nvPr>
        </p:nvSpPr>
        <p:spPr>
          <a:xfrm>
            <a:off x="311698" y="273570"/>
            <a:ext cx="8520604" cy="57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eorgia"/>
              <a:buNone/>
            </a:pPr>
            <a:r>
              <a:rPr lang="en-US" sz="2600" b="1">
                <a:latin typeface="Georgia"/>
                <a:ea typeface="Georgia"/>
                <a:cs typeface="Georgia"/>
                <a:sym typeface="Georgia"/>
              </a:rPr>
              <a:t>LEARNING OUTCOMES</a:t>
            </a:r>
            <a:endParaRPr/>
          </a:p>
        </p:txBody>
      </p:sp>
      <p:sp>
        <p:nvSpPr>
          <p:cNvPr id="782" name="Google Shape;782;p63"/>
          <p:cNvSpPr txBox="1">
            <a:spLocks noGrp="1"/>
          </p:cNvSpPr>
          <p:nvPr>
            <p:ph type="body" idx="1"/>
          </p:nvPr>
        </p:nvSpPr>
        <p:spPr>
          <a:xfrm>
            <a:off x="107504" y="1073096"/>
            <a:ext cx="9036496" cy="438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Georgia"/>
              <a:buNone/>
            </a:pPr>
            <a:r>
              <a:rPr lang="en-US" sz="1800" b="1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As a result of the lesson you will be able to:</a:t>
            </a:r>
            <a:endParaRPr sz="1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define 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hormone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and 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endocrine system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name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several organs of the endocrine system;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contrast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endocrine with exocrine glands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;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recognize the standard abbreviations for many hormones;</a:t>
            </a:r>
          </a:p>
          <a:p>
            <a:pPr marL="114300" indent="0">
              <a:buNone/>
            </a:pP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and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describe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similarities and differences between the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nervous and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endocrine systems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describe the anatomical relationships between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the </a:t>
            </a:r>
            <a:r>
              <a:rPr lang="en-US" sz="1800" i="1" dirty="0" smtClean="0">
                <a:solidFill>
                  <a:schemeClr val="tx1"/>
                </a:solidFill>
                <a:latin typeface="Georgia" pitchFamily="18" charset="0"/>
              </a:rPr>
              <a:t>hypothalamus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and 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pituitary gland;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distinguish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between the anterior and posterior lobes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of the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pituitary;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list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the hormones produced by the hypothalamus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and each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lobe of the pituitary, and identify the functions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of each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hormone;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explain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how the pituitary is controlled by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the hypothalamus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and its target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organs; 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and</a:t>
            </a: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describe </a:t>
            </a:r>
            <a:r>
              <a:rPr lang="en-US" sz="1800" dirty="0">
                <a:solidFill>
                  <a:schemeClr val="tx1"/>
                </a:solidFill>
                <a:latin typeface="Georgia" pitchFamily="18" charset="0"/>
              </a:rPr>
              <a:t>the effects of 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growth hormone.</a:t>
            </a:r>
            <a:endParaRPr sz="1800" b="1" i="1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783" name="Google Shape;783;p63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85" name="Google Shape;785;p63"/>
          <p:cNvGrpSpPr/>
          <p:nvPr/>
        </p:nvGrpSpPr>
        <p:grpSpPr>
          <a:xfrm>
            <a:off x="-74260" y="6205463"/>
            <a:ext cx="12248972" cy="755702"/>
            <a:chOff x="-1" y="-2"/>
            <a:chExt cx="12248970" cy="755701"/>
          </a:xfrm>
        </p:grpSpPr>
        <p:sp>
          <p:nvSpPr>
            <p:cNvPr id="78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88" name="Google Shape;788;p63" descr="image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7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Georgia" pitchFamily="18" charset="0"/>
              </a:rPr>
              <a:t>Pituitary Hormones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12696"/>
            <a:ext cx="8520604" cy="341640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9" y="836712"/>
            <a:ext cx="7924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Control of Pituitary Secretion</a:t>
            </a:r>
            <a:br>
              <a:rPr lang="en-US" b="1" dirty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Pituitary </a:t>
            </a:r>
            <a:r>
              <a:rPr lang="en-US" dirty="0"/>
              <a:t>hormones are not secreted at constant rates. </a:t>
            </a:r>
            <a:endParaRPr lang="en-US" dirty="0" smtClean="0"/>
          </a:p>
          <a:p>
            <a:r>
              <a:rPr lang="en-US" dirty="0" smtClean="0"/>
              <a:t>GH </a:t>
            </a:r>
            <a:r>
              <a:rPr lang="en-US" dirty="0"/>
              <a:t>is </a:t>
            </a:r>
            <a:r>
              <a:rPr lang="en-US" dirty="0" smtClean="0"/>
              <a:t>secreted mainly </a:t>
            </a:r>
            <a:r>
              <a:rPr lang="en-US" dirty="0"/>
              <a:t>at night, </a:t>
            </a:r>
            <a:endParaRPr lang="en-US" dirty="0" smtClean="0"/>
          </a:p>
          <a:p>
            <a:r>
              <a:rPr lang="en-US" dirty="0" smtClean="0"/>
              <a:t>LH </a:t>
            </a:r>
            <a:r>
              <a:rPr lang="en-US" dirty="0"/>
              <a:t>peaks at the middle of the menstrual cycle, </a:t>
            </a:r>
            <a:endParaRPr lang="en-US" dirty="0" smtClean="0"/>
          </a:p>
          <a:p>
            <a:r>
              <a:rPr lang="en-US" dirty="0" smtClean="0"/>
              <a:t>OT </a:t>
            </a:r>
            <a:r>
              <a:rPr lang="en-US" dirty="0"/>
              <a:t>surges during labor and </a:t>
            </a:r>
            <a:r>
              <a:rPr lang="en-US" dirty="0" smtClean="0"/>
              <a:t>breast-feeding.</a:t>
            </a:r>
          </a:p>
          <a:p>
            <a:r>
              <a:rPr lang="en-US" dirty="0" smtClean="0"/>
              <a:t>The timing and </a:t>
            </a:r>
            <a:r>
              <a:rPr lang="en-US" dirty="0"/>
              <a:t>amount of pituitary secretion are regulated by the hypothalamus</a:t>
            </a:r>
            <a:r>
              <a:rPr lang="en-US" dirty="0" smtClean="0"/>
              <a:t>, other </a:t>
            </a:r>
            <a:r>
              <a:rPr lang="en-US" dirty="0"/>
              <a:t>brain centers, and feedback from the target organs.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9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45432"/>
            <a:ext cx="542237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Georgia" pitchFamily="18" charset="0"/>
              </a:rPr>
              <a:t>Hypothalamo</a:t>
            </a:r>
            <a:r>
              <a:rPr lang="en-US" sz="2400" b="1" dirty="0">
                <a:solidFill>
                  <a:srgbClr val="C00000"/>
                </a:solidFill>
                <a:latin typeface="Georgia" pitchFamily="18" charset="0"/>
              </a:rPr>
              <a:t>–Pituitary–Target Organ Relationships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0862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75" y="836712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Feedback from Target Organs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9243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</a:rPr>
              <a:t>If the thyroid gland was removed from a cancer patient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would 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</a:rPr>
              <a:t>you expect the level of TSH to rise or fall?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Why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Georgia" pitchFamily="18" charset="0"/>
              </a:rPr>
              <a:t>Growth Hormone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GH </a:t>
            </a:r>
            <a:r>
              <a:rPr lang="en-US" dirty="0" smtClean="0"/>
              <a:t>has </a:t>
            </a:r>
            <a:r>
              <a:rPr lang="en-US" dirty="0"/>
              <a:t>widespread effects on the body.</a:t>
            </a:r>
          </a:p>
          <a:p>
            <a:r>
              <a:rPr lang="en-US" dirty="0" smtClean="0"/>
              <a:t>It directly stimulates </a:t>
            </a:r>
            <a:r>
              <a:rPr lang="en-US" dirty="0"/>
              <a:t>diverse tissues such as </a:t>
            </a:r>
            <a:r>
              <a:rPr lang="en-US" dirty="0" smtClean="0"/>
              <a:t>muscle and bone and</a:t>
            </a:r>
          </a:p>
          <a:p>
            <a:r>
              <a:rPr lang="en-US" dirty="0" smtClean="0"/>
              <a:t>induces </a:t>
            </a:r>
            <a:r>
              <a:rPr lang="en-US" dirty="0"/>
              <a:t>the liver and other tissues to secrete </a:t>
            </a:r>
            <a:r>
              <a:rPr lang="en-US" dirty="0" smtClean="0"/>
              <a:t>growth stimulants </a:t>
            </a:r>
            <a:r>
              <a:rPr lang="en-US" dirty="0"/>
              <a:t>called </a:t>
            </a:r>
            <a:r>
              <a:rPr lang="en-US" b="1" dirty="0"/>
              <a:t>insulin-like growth factors (IGF-I </a:t>
            </a:r>
            <a:r>
              <a:rPr lang="en-US" dirty="0"/>
              <a:t>and </a:t>
            </a:r>
            <a:r>
              <a:rPr lang="en-US" b="1" dirty="0" smtClean="0"/>
              <a:t>IGF-II), </a:t>
            </a:r>
            <a:r>
              <a:rPr lang="en-US" dirty="0" smtClean="0"/>
              <a:t>or </a:t>
            </a:r>
            <a:r>
              <a:rPr lang="en-US" b="1" dirty="0" err="1" smtClean="0"/>
              <a:t>somatomedins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4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Georgia" pitchFamily="18" charset="0"/>
              </a:rPr>
              <a:t>The mechanisms </a:t>
            </a:r>
            <a:r>
              <a:rPr lang="en-US" b="1" dirty="0">
                <a:latin typeface="Georgia" pitchFamily="18" charset="0"/>
              </a:rPr>
              <a:t>of GH–IGF action include the following: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8" y="1340768"/>
            <a:ext cx="8520604" cy="4085359"/>
          </a:xfrm>
        </p:spPr>
        <p:txBody>
          <a:bodyPr>
            <a:normAutofit/>
          </a:bodyPr>
          <a:lstStyle/>
          <a:p>
            <a:r>
              <a:rPr lang="en-US" b="1" dirty="0"/>
              <a:t>Protein synthesis. </a:t>
            </a:r>
            <a:endParaRPr lang="en-US" b="1" dirty="0" smtClean="0"/>
          </a:p>
          <a:p>
            <a:r>
              <a:rPr lang="en-US" b="1" dirty="0"/>
              <a:t>Lipid metabolism</a:t>
            </a:r>
            <a:r>
              <a:rPr lang="en-US" b="1" dirty="0" smtClean="0"/>
              <a:t>.</a:t>
            </a:r>
          </a:p>
          <a:p>
            <a:r>
              <a:rPr lang="en-US" b="1" dirty="0"/>
              <a:t>Carbohydrate metabolism</a:t>
            </a:r>
            <a:r>
              <a:rPr lang="en-US" b="1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Electrolyte </a:t>
            </a:r>
            <a:r>
              <a:rPr lang="en-US" b="1" dirty="0"/>
              <a:t>balance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0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508774" cy="5904656"/>
          </a:xfrm>
        </p:spPr>
        <p:txBody>
          <a:bodyPr>
            <a:normAutofit/>
          </a:bodyPr>
          <a:lstStyle/>
          <a:p>
            <a:r>
              <a:rPr lang="en-US" dirty="0"/>
              <a:t>The glands, tissues, and </a:t>
            </a:r>
            <a:r>
              <a:rPr lang="en-US" dirty="0" smtClean="0"/>
              <a:t>cells that </a:t>
            </a:r>
            <a:r>
              <a:rPr lang="en-US" dirty="0"/>
              <a:t>secrete hormones constitute the </a:t>
            </a:r>
            <a:r>
              <a:rPr lang="en-US" b="1" i="1" dirty="0" smtClean="0">
                <a:solidFill>
                  <a:srgbClr val="C00000"/>
                </a:solidFill>
              </a:rPr>
              <a:t>endocrine 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system</a:t>
            </a:r>
            <a:r>
              <a:rPr lang="en-US" b="1" dirty="0"/>
              <a:t>;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study of </a:t>
            </a:r>
            <a:r>
              <a:rPr lang="en-US" dirty="0"/>
              <a:t>this system and the diagnosis and treatment of its disorders </a:t>
            </a:r>
            <a:r>
              <a:rPr lang="en-US" dirty="0" smtClean="0"/>
              <a:t>is called </a:t>
            </a:r>
            <a:r>
              <a:rPr lang="en-US" b="1" i="1" dirty="0">
                <a:solidFill>
                  <a:srgbClr val="C00000"/>
                </a:solidFill>
              </a:rPr>
              <a:t>endocrinology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most familiar hormone sources are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C00000"/>
                </a:solidFill>
              </a:rPr>
              <a:t>endocrine </a:t>
            </a:r>
            <a:r>
              <a:rPr lang="en-US" b="1" i="1" dirty="0">
                <a:solidFill>
                  <a:srgbClr val="C00000"/>
                </a:solidFill>
              </a:rPr>
              <a:t>glands,</a:t>
            </a:r>
            <a:r>
              <a:rPr lang="en-US" b="1" i="1" dirty="0"/>
              <a:t> </a:t>
            </a:r>
            <a:r>
              <a:rPr lang="en-US" dirty="0"/>
              <a:t>such as </a:t>
            </a:r>
            <a:r>
              <a:rPr lang="en-US" dirty="0" smtClean="0"/>
              <a:t>the pituitary</a:t>
            </a:r>
            <a:r>
              <a:rPr lang="en-US" dirty="0"/>
              <a:t>, thyroid, and adrenal glands, among </a:t>
            </a:r>
            <a:r>
              <a:rPr lang="en-US" dirty="0" smtClean="0"/>
              <a:t>others.</a:t>
            </a:r>
          </a:p>
          <a:p>
            <a:r>
              <a:rPr lang="en-US" dirty="0" smtClean="0"/>
              <a:t>The hormones </a:t>
            </a:r>
            <a:r>
              <a:rPr lang="en-US" dirty="0"/>
              <a:t>are also secreted by numerous organs and </a:t>
            </a:r>
            <a:r>
              <a:rPr lang="en-US" dirty="0" smtClean="0"/>
              <a:t>tissues, </a:t>
            </a:r>
            <a:r>
              <a:rPr lang="en-US" dirty="0"/>
              <a:t>such as the brain, heart, small </a:t>
            </a:r>
            <a:r>
              <a:rPr lang="en-US" dirty="0" err="1" smtClean="0"/>
              <a:t>intestine,bones</a:t>
            </a:r>
            <a:r>
              <a:rPr lang="en-US" dirty="0"/>
              <a:t>, and adipose tissue.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4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2750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Georgia" pitchFamily="18" charset="0"/>
              </a:rPr>
              <a:t>Principal </a:t>
            </a:r>
            <a:r>
              <a:rPr lang="en-US" sz="3200" b="1" dirty="0">
                <a:latin typeface="Georgia" pitchFamily="18" charset="0"/>
              </a:rPr>
              <a:t>avenues of </a:t>
            </a:r>
            <a:r>
              <a:rPr lang="en-US" sz="3200" b="1" dirty="0" smtClean="0">
                <a:latin typeface="Georgia" pitchFamily="18" charset="0"/>
              </a:rPr>
              <a:t>communication</a:t>
            </a:r>
            <a:br>
              <a:rPr lang="en-US" sz="3200" b="1" dirty="0" smtClean="0">
                <a:latin typeface="Georgia" pitchFamily="18" charset="0"/>
              </a:rPr>
            </a:br>
            <a:r>
              <a:rPr lang="en-US" sz="3200" b="1" dirty="0" smtClean="0">
                <a:latin typeface="Georgia" pitchFamily="18" charset="0"/>
              </a:rPr>
              <a:t> from cell to </a:t>
            </a:r>
            <a:r>
              <a:rPr lang="en-US" sz="3200" b="1" dirty="0">
                <a:latin typeface="Georgia" pitchFamily="18" charset="0"/>
              </a:rPr>
              <a:t>cell: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520604" cy="5184576"/>
          </a:xfrm>
        </p:spPr>
        <p:txBody>
          <a:bodyPr>
            <a:normAutofit fontScale="85000" lnSpcReduction="2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Gap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junctions </a:t>
            </a:r>
            <a:r>
              <a:rPr lang="en-US" dirty="0">
                <a:latin typeface="Georgia" pitchFamily="18" charset="0"/>
              </a:rPr>
              <a:t>join single-unit smooth muscle, </a:t>
            </a:r>
            <a:r>
              <a:rPr lang="en-US" dirty="0" smtClean="0">
                <a:latin typeface="Georgia" pitchFamily="18" charset="0"/>
              </a:rPr>
              <a:t>cardiac muscle</a:t>
            </a:r>
            <a:r>
              <a:rPr lang="en-US" dirty="0">
                <a:latin typeface="Georgia" pitchFamily="18" charset="0"/>
              </a:rPr>
              <a:t>, epithelial, and other cells to each other. They </a:t>
            </a:r>
            <a:r>
              <a:rPr lang="en-US" dirty="0" smtClean="0">
                <a:latin typeface="Georgia" pitchFamily="18" charset="0"/>
              </a:rPr>
              <a:t>enable cells </a:t>
            </a:r>
            <a:r>
              <a:rPr lang="en-US" dirty="0">
                <a:latin typeface="Georgia" pitchFamily="18" charset="0"/>
              </a:rPr>
              <a:t>to pass nutrients, electrolytes, and signaling </a:t>
            </a:r>
            <a:r>
              <a:rPr lang="en-US" dirty="0" smtClean="0">
                <a:latin typeface="Georgia" pitchFamily="18" charset="0"/>
              </a:rPr>
              <a:t>molecules directly </a:t>
            </a:r>
            <a:r>
              <a:rPr lang="en-US" dirty="0">
                <a:latin typeface="Georgia" pitchFamily="18" charset="0"/>
              </a:rPr>
              <a:t>from the cytoplasm of one cell to the </a:t>
            </a:r>
            <a:r>
              <a:rPr lang="en-US" dirty="0" smtClean="0">
                <a:latin typeface="Georgia" pitchFamily="18" charset="0"/>
              </a:rPr>
              <a:t>cytoplasm of </a:t>
            </a:r>
            <a:r>
              <a:rPr lang="en-US" dirty="0">
                <a:latin typeface="Georgia" pitchFamily="18" charset="0"/>
              </a:rPr>
              <a:t>the next through pores in their plasma </a:t>
            </a:r>
            <a:r>
              <a:rPr lang="en-US" dirty="0" smtClean="0">
                <a:latin typeface="Georgia" pitchFamily="18" charset="0"/>
              </a:rPr>
              <a:t>membranes.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Neurotransmitters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are released by neurons, diffuse across </a:t>
            </a:r>
            <a:r>
              <a:rPr lang="en-US" dirty="0" smtClean="0">
                <a:latin typeface="Georgia" pitchFamily="18" charset="0"/>
              </a:rPr>
              <a:t>a narrow </a:t>
            </a:r>
            <a:r>
              <a:rPr lang="en-US" dirty="0">
                <a:latin typeface="Georgia" pitchFamily="18" charset="0"/>
              </a:rPr>
              <a:t>synaptic cleft, and bind to receptors on the surface </a:t>
            </a:r>
            <a:r>
              <a:rPr lang="en-US" dirty="0" smtClean="0">
                <a:latin typeface="Georgia" pitchFamily="18" charset="0"/>
              </a:rPr>
              <a:t>of the </a:t>
            </a:r>
            <a:r>
              <a:rPr lang="en-US" dirty="0">
                <a:latin typeface="Georgia" pitchFamily="18" charset="0"/>
              </a:rPr>
              <a:t>next </a:t>
            </a:r>
            <a:r>
              <a:rPr lang="en-US" dirty="0" smtClean="0">
                <a:latin typeface="Georgia" pitchFamily="18" charset="0"/>
              </a:rPr>
              <a:t>cell.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Paracrines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are secreted by one cell, diffuse to nearby </a:t>
            </a:r>
            <a:r>
              <a:rPr lang="en-US" dirty="0" smtClean="0">
                <a:latin typeface="Georgia" pitchFamily="18" charset="0"/>
              </a:rPr>
              <a:t>cells in </a:t>
            </a:r>
            <a:r>
              <a:rPr lang="en-US" dirty="0">
                <a:latin typeface="Georgia" pitchFamily="18" charset="0"/>
              </a:rPr>
              <a:t>the same tissue, and stimulate their physiology. Some </a:t>
            </a:r>
            <a:r>
              <a:rPr lang="en-US" dirty="0" smtClean="0">
                <a:latin typeface="Georgia" pitchFamily="18" charset="0"/>
              </a:rPr>
              <a:t>call them </a:t>
            </a:r>
            <a:r>
              <a:rPr lang="en-US" i="1" dirty="0">
                <a:latin typeface="Georgia" pitchFamily="18" charset="0"/>
              </a:rPr>
              <a:t>local </a:t>
            </a:r>
            <a:r>
              <a:rPr lang="en-US" i="1" dirty="0" smtClean="0">
                <a:latin typeface="Georgia" pitchFamily="18" charset="0"/>
              </a:rPr>
              <a:t>hormones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Hormones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in the strict sense, are chemical </a:t>
            </a:r>
            <a:r>
              <a:rPr lang="en-US" dirty="0" smtClean="0">
                <a:latin typeface="Georgia" pitchFamily="18" charset="0"/>
              </a:rPr>
              <a:t>messengers that </a:t>
            </a:r>
            <a:r>
              <a:rPr lang="en-US" dirty="0">
                <a:latin typeface="Georgia" pitchFamily="18" charset="0"/>
              </a:rPr>
              <a:t>are transported by the bloodstream and stimulate </a:t>
            </a:r>
            <a:r>
              <a:rPr lang="en-US" dirty="0" smtClean="0">
                <a:latin typeface="Georgia" pitchFamily="18" charset="0"/>
              </a:rPr>
              <a:t>physiological responses </a:t>
            </a:r>
            <a:r>
              <a:rPr lang="en-US" dirty="0">
                <a:latin typeface="Georgia" pitchFamily="18" charset="0"/>
              </a:rPr>
              <a:t>in cells of another tissue or organ, often </a:t>
            </a:r>
            <a:r>
              <a:rPr lang="en-US" dirty="0" smtClean="0">
                <a:latin typeface="Georgia" pitchFamily="18" charset="0"/>
              </a:rPr>
              <a:t>a considerable </a:t>
            </a:r>
            <a:r>
              <a:rPr lang="en-US" dirty="0">
                <a:latin typeface="Georgia" pitchFamily="18" charset="0"/>
              </a:rPr>
              <a:t>distance away. Certain hormones produced </a:t>
            </a:r>
            <a:r>
              <a:rPr lang="en-US" dirty="0" smtClean="0">
                <a:latin typeface="Georgia" pitchFamily="18" charset="0"/>
              </a:rPr>
              <a:t>by the </a:t>
            </a:r>
            <a:r>
              <a:rPr lang="en-US" dirty="0">
                <a:latin typeface="Georgia" pitchFamily="18" charset="0"/>
              </a:rPr>
              <a:t>pituitary gland in the head, for example, act on organs </a:t>
            </a:r>
            <a:r>
              <a:rPr lang="en-US" dirty="0" smtClean="0">
                <a:latin typeface="Georgia" pitchFamily="18" charset="0"/>
              </a:rPr>
              <a:t>as far </a:t>
            </a:r>
            <a:r>
              <a:rPr lang="en-US" dirty="0">
                <a:latin typeface="Georgia" pitchFamily="18" charset="0"/>
              </a:rPr>
              <a:t>away as the pelvic cavity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20604" cy="9025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Comparison of </a:t>
            </a:r>
            <a:r>
              <a:rPr lang="en-US" b="1" dirty="0" smtClean="0">
                <a:latin typeface="Georgia" pitchFamily="18" charset="0"/>
              </a:rPr>
              <a:t>Endocrine</a:t>
            </a:r>
            <a:r>
              <a:rPr lang="kk-KZ" b="1" dirty="0" smtClean="0">
                <a:latin typeface="Georgia" pitchFamily="18" charset="0"/>
              </a:rPr>
              <a:t> </a:t>
            </a:r>
            <a:r>
              <a:rPr lang="en-US" b="1" dirty="0" smtClean="0">
                <a:latin typeface="Georgia" pitchFamily="18" charset="0"/>
              </a:rPr>
              <a:t>and</a:t>
            </a:r>
            <a:r>
              <a:rPr lang="kk-KZ" b="1" dirty="0" smtClean="0">
                <a:latin typeface="Georgia" pitchFamily="18" charset="0"/>
              </a:rPr>
              <a:t/>
            </a:r>
            <a:br>
              <a:rPr lang="kk-KZ" b="1" dirty="0" smtClean="0">
                <a:latin typeface="Georgia" pitchFamily="18" charset="0"/>
              </a:rPr>
            </a:b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>
                <a:latin typeface="Georgia" pitchFamily="18" charset="0"/>
              </a:rPr>
              <a:t>Exocrine Glands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580782" cy="4968551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xocrine </a:t>
            </a:r>
            <a:r>
              <a:rPr lang="en-US" dirty="0"/>
              <a:t>glands secrete their products by way of a duct onto </a:t>
            </a:r>
            <a:r>
              <a:rPr lang="en-US" dirty="0" smtClean="0"/>
              <a:t>an epithelial </a:t>
            </a:r>
            <a:r>
              <a:rPr lang="en-US" dirty="0"/>
              <a:t>surface such as the skin or the mucosa of the </a:t>
            </a:r>
            <a:r>
              <a:rPr lang="en-US" dirty="0" smtClean="0"/>
              <a:t>digestive tract</a:t>
            </a:r>
            <a:r>
              <a:rPr lang="en-US" dirty="0"/>
              <a:t>. </a:t>
            </a:r>
            <a:endParaRPr lang="kk-KZ" dirty="0" smtClean="0"/>
          </a:p>
          <a:p>
            <a:r>
              <a:rPr lang="en-US" dirty="0" smtClean="0"/>
              <a:t>Endocrine </a:t>
            </a:r>
            <a:r>
              <a:rPr lang="en-US" dirty="0"/>
              <a:t>glands</a:t>
            </a:r>
            <a:r>
              <a:rPr lang="en-US" dirty="0" smtClean="0"/>
              <a:t>, </a:t>
            </a:r>
            <a:r>
              <a:rPr lang="en-US" dirty="0"/>
              <a:t>are ductless and release </a:t>
            </a:r>
            <a:r>
              <a:rPr lang="en-US" dirty="0" smtClean="0"/>
              <a:t>their secretions </a:t>
            </a:r>
            <a:r>
              <a:rPr lang="en-US" dirty="0"/>
              <a:t>into the </a:t>
            </a:r>
            <a:r>
              <a:rPr lang="en-US" dirty="0" smtClean="0"/>
              <a:t>bloodstream. </a:t>
            </a:r>
          </a:p>
          <a:p>
            <a:r>
              <a:rPr lang="en-US" dirty="0" smtClean="0"/>
              <a:t>Exocrine </a:t>
            </a:r>
            <a:r>
              <a:rPr lang="en-US" dirty="0"/>
              <a:t>secretions </a:t>
            </a:r>
            <a:r>
              <a:rPr lang="en-US" dirty="0" smtClean="0"/>
              <a:t>have </a:t>
            </a:r>
            <a:r>
              <a:rPr lang="en-US" dirty="0"/>
              <a:t>extracellular effects such as the digestion of food, </a:t>
            </a:r>
            <a:r>
              <a:rPr lang="en-US" dirty="0" smtClean="0"/>
              <a:t>whereas endocrine </a:t>
            </a:r>
            <a:r>
              <a:rPr lang="en-US" dirty="0"/>
              <a:t>secretions have intracellular effects—they alter </a:t>
            </a:r>
            <a:r>
              <a:rPr lang="en-US" dirty="0" smtClean="0"/>
              <a:t>cell metabolism.</a:t>
            </a:r>
            <a:endParaRPr lang="kk-KZ" dirty="0" smtClean="0"/>
          </a:p>
          <a:p>
            <a:r>
              <a:rPr lang="en-US" dirty="0" smtClean="0"/>
              <a:t>Endocrine glands </a:t>
            </a:r>
            <a:r>
              <a:rPr lang="en-US" dirty="0"/>
              <a:t>have an unusually high density of blood capillaries; (</a:t>
            </a:r>
            <a:r>
              <a:rPr lang="en-US" i="1" dirty="0" smtClean="0"/>
              <a:t>fenestrated capillaries)</a:t>
            </a:r>
          </a:p>
        </p:txBody>
      </p:sp>
    </p:spTree>
    <p:extLst>
      <p:ext uri="{BB962C8B-B14F-4D97-AF65-F5344CB8AC3E}">
        <p14:creationId xmlns:p14="http://schemas.microsoft.com/office/powerpoint/2010/main" val="25358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Comparison of the Nervous</a:t>
            </a:r>
            <a:br>
              <a:rPr lang="en-US" b="1" dirty="0">
                <a:latin typeface="Georgia" pitchFamily="18" charset="0"/>
              </a:rPr>
            </a:br>
            <a:r>
              <a:rPr lang="en-US" b="1" dirty="0">
                <a:latin typeface="Georgia" pitchFamily="18" charset="0"/>
              </a:rPr>
              <a:t>and Endocrine Systems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3034"/>
            <a:ext cx="7848872" cy="479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6" y="1124744"/>
            <a:ext cx="70961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Hormone Nomenclature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77" y="836712"/>
            <a:ext cx="6004335" cy="589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1120</Words>
  <Application>Microsoft Office PowerPoint</Application>
  <PresentationFormat>Экран (4:3)</PresentationFormat>
  <Paragraphs>94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Merriweather Sans</vt:lpstr>
      <vt:lpstr>Georgia</vt:lpstr>
      <vt:lpstr>Courier New</vt:lpstr>
      <vt:lpstr>Trebuchet MS</vt:lpstr>
      <vt:lpstr>White</vt:lpstr>
      <vt:lpstr>Презентация PowerPoint</vt:lpstr>
      <vt:lpstr>LEARNING OUTCOMES</vt:lpstr>
      <vt:lpstr>Презентация PowerPoint</vt:lpstr>
      <vt:lpstr>Презентация PowerPoint</vt:lpstr>
      <vt:lpstr>Principal avenues of communication  from cell to cell:</vt:lpstr>
      <vt:lpstr>Comparison of Endocrine and  Exocrine Glands</vt:lpstr>
      <vt:lpstr>Comparison of the Nervous and Endocrine Systems</vt:lpstr>
      <vt:lpstr>Презентация PowerPoint</vt:lpstr>
      <vt:lpstr>Hormone Nomenclature</vt:lpstr>
      <vt:lpstr>The Hypothalamus and Pituitary Gland</vt:lpstr>
      <vt:lpstr>Презентация PowerPoint</vt:lpstr>
      <vt:lpstr>Hypothalamic Hormones</vt:lpstr>
      <vt:lpstr>Pituitary Hormones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Pituitary Hormones</vt:lpstr>
      <vt:lpstr>Control of Pituitary Secretion </vt:lpstr>
      <vt:lpstr>Hypothalamo–Pituitary–Target Organ Relationships</vt:lpstr>
      <vt:lpstr>Feedback from Target Organs</vt:lpstr>
      <vt:lpstr>Презентация PowerPoint</vt:lpstr>
      <vt:lpstr>Growth Hormone</vt:lpstr>
      <vt:lpstr>The mechanisms of GH–IGF action include the following: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Гульжан</dc:creator>
  <cp:lastModifiedBy>Гулжан</cp:lastModifiedBy>
  <cp:revision>34</cp:revision>
  <dcterms:modified xsi:type="dcterms:W3CDTF">2020-09-25T15:37:58Z</dcterms:modified>
</cp:coreProperties>
</file>